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6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10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POTENTISATION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81400"/>
            <a:ext cx="7772400" cy="2057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Ghotia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Sapna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Deptt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Of Pharmacy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MNHMC&amp;RI, Bikaner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8D8F71D-0AFF-43AD-87AB-D6423408C9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2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effectLst/>
                <a:latin typeface="Times New Roman" pitchFamily="18" charset="0"/>
                <a:cs typeface="Times New Roman" pitchFamily="18" charset="0"/>
              </a:rPr>
              <a:t>Trituration</a:t>
            </a:r>
            <a:endParaRPr lang="en-US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/>
              <a:t>   </a:t>
            </a:r>
          </a:p>
          <a:p>
            <a:pPr algn="just">
              <a:buNone/>
            </a:pPr>
            <a:r>
              <a:rPr lang="en-US" dirty="0"/>
              <a:t>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  is an ideal physical, mathematical process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potentisation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by which preparation of medicines takes place by the use of solid vehicle, i.e., sugar of milk, by grinding in definite order according to pharmacopoeia.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0A8747F-6F29-4176-AE0A-46DADDF03A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14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/>
                <a:latin typeface="Times New Roman" pitchFamily="18" charset="0"/>
                <a:cs typeface="Times New Roman" pitchFamily="18" charset="0"/>
              </a:rPr>
              <a:t>Substances taken for </a:t>
            </a:r>
            <a:r>
              <a:rPr lang="en-US" sz="4000" b="1" dirty="0" err="1">
                <a:effectLst/>
                <a:latin typeface="Times New Roman" pitchFamily="18" charset="0"/>
                <a:cs typeface="Times New Roman" pitchFamily="18" charset="0"/>
              </a:rPr>
              <a:t>Trituration</a:t>
            </a:r>
            <a:endParaRPr lang="en-US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Dry insoluble medicinal substances (class VII)-e.g. Arsenic Album, Alumina,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Calcarea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carb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Liquid insoluble medicinal substances (class VIII)-e.g. Petroleum,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Lachesis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Variolinum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Lyssin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etc.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Fresh vegetable and animal substances (class IX)- e.g.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Anthracinum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Psorinum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Blatta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orientalis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etc.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10" y="381000"/>
            <a:ext cx="8382000" cy="609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400" b="1" dirty="0">
                <a:effectLst/>
                <a:latin typeface="Times New Roman" pitchFamily="18" charset="0"/>
                <a:cs typeface="Times New Roman" pitchFamily="18" charset="0"/>
              </a:rPr>
              <a:t>Procedure According to Centesimal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76600" y="1371600"/>
            <a:ext cx="1905000" cy="8382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/>
              <a:t>1:99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0" y="2514600"/>
            <a:ext cx="2819400" cy="2362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        </a:t>
            </a:r>
          </a:p>
          <a:p>
            <a:r>
              <a:rPr lang="en-US" sz="2800" dirty="0"/>
              <a:t>         1+33</a:t>
            </a:r>
          </a:p>
          <a:p>
            <a:r>
              <a:rPr lang="en-US" sz="2800" dirty="0"/>
              <a:t>     </a:t>
            </a:r>
            <a:r>
              <a:rPr lang="en-US" sz="2800" dirty="0" err="1"/>
              <a:t>Drug+SOM</a:t>
            </a:r>
            <a:endParaRPr lang="en-US" sz="2800" dirty="0"/>
          </a:p>
          <a:p>
            <a:r>
              <a:rPr lang="en-US" sz="2800" dirty="0"/>
              <a:t>     (20minutes)</a:t>
            </a:r>
          </a:p>
          <a:p>
            <a:r>
              <a:rPr lang="en-US" sz="2800" dirty="0"/>
              <a:t> (6+3+1)(6+3+1)</a:t>
            </a:r>
          </a:p>
          <a:p>
            <a:r>
              <a:rPr lang="en-US" sz="2800" dirty="0"/>
              <a:t>         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3048000" y="2438400"/>
            <a:ext cx="2819400" cy="2362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        </a:t>
            </a:r>
          </a:p>
          <a:p>
            <a:r>
              <a:rPr lang="en-US" sz="2800" dirty="0"/>
              <a:t>           33</a:t>
            </a:r>
          </a:p>
          <a:p>
            <a:r>
              <a:rPr lang="en-US" sz="2800" dirty="0"/>
              <a:t>         SOM</a:t>
            </a:r>
          </a:p>
          <a:p>
            <a:r>
              <a:rPr lang="en-US" sz="2800" dirty="0"/>
              <a:t>     (20minutes)</a:t>
            </a:r>
          </a:p>
          <a:p>
            <a:r>
              <a:rPr lang="en-US" sz="2800" dirty="0"/>
              <a:t> (6+3+1)(6+3+1)</a:t>
            </a:r>
          </a:p>
          <a:p>
            <a:r>
              <a:rPr lang="en-US" sz="2800" dirty="0"/>
              <a:t>         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6172200" y="2438400"/>
            <a:ext cx="2819400" cy="2286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             </a:t>
            </a:r>
          </a:p>
          <a:p>
            <a:r>
              <a:rPr lang="en-US" sz="2800" dirty="0"/>
              <a:t>           33</a:t>
            </a:r>
          </a:p>
          <a:p>
            <a:r>
              <a:rPr lang="en-US" sz="2800"/>
              <a:t>         SOM</a:t>
            </a:r>
            <a:endParaRPr lang="en-US" sz="2800" dirty="0"/>
          </a:p>
          <a:p>
            <a:r>
              <a:rPr lang="en-US" sz="2800" dirty="0"/>
              <a:t>     (20minutes)</a:t>
            </a:r>
          </a:p>
          <a:p>
            <a:endParaRPr lang="en-US" sz="2800" dirty="0"/>
          </a:p>
          <a:p>
            <a:r>
              <a:rPr lang="en-US" sz="2800" dirty="0"/>
              <a:t>(6+3+1)(6+3+1)</a:t>
            </a:r>
          </a:p>
          <a:p>
            <a:r>
              <a:rPr lang="en-US" sz="2800" dirty="0"/>
              <a:t>        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667000" y="3581400"/>
            <a:ext cx="457200" cy="228600"/>
          </a:xfrm>
          <a:prstGeom prst="rightArrow">
            <a:avLst>
              <a:gd name="adj1" fmla="val 50000"/>
              <a:gd name="adj2" fmla="val 3461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791200" y="3505200"/>
            <a:ext cx="4572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C:\Users\Sapna\Pictures\images\cole-parmer-cole-parmer-mortar-and-pestle-set-porcelain-58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5105400"/>
            <a:ext cx="28194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apna\Documents\download tritur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8153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effectLst/>
                <a:latin typeface="Times New Roman" pitchFamily="18" charset="0"/>
                <a:cs typeface="Times New Roman" pitchFamily="18" charset="0"/>
              </a:rPr>
              <a:t>Conversion of </a:t>
            </a:r>
            <a:r>
              <a:rPr lang="en-US" sz="4000" b="1" dirty="0" err="1">
                <a:effectLst/>
                <a:latin typeface="Times New Roman" pitchFamily="18" charset="0"/>
                <a:cs typeface="Times New Roman" pitchFamily="18" charset="0"/>
              </a:rPr>
              <a:t>Trituration</a:t>
            </a:r>
            <a:r>
              <a:rPr lang="en-US" sz="4000" b="1" dirty="0">
                <a:effectLst/>
                <a:latin typeface="Times New Roman" pitchFamily="18" charset="0"/>
                <a:cs typeface="Times New Roman" pitchFamily="18" charset="0"/>
              </a:rPr>
              <a:t> into liquid potency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8077200" cy="51054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Conversion into liquid potency takes place from 6X under decimal scale.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first liquid potency prepared from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trituration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under decimal scale is 6X and under centesimal scale is 4C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Succussion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It is a process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potentisation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medicinal substances which are soluble in liquid vehicle by downward friction.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The term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succussion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comes from Latin-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succussum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succuterre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meaning “shaking up”.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/>
                <a:latin typeface="Times New Roman" pitchFamily="18" charset="0"/>
                <a:cs typeface="Times New Roman" pitchFamily="18" charset="0"/>
              </a:rPr>
              <a:t>Substances taken for </a:t>
            </a:r>
            <a:r>
              <a:rPr lang="en-US" sz="4000" b="1" dirty="0" err="1">
                <a:effectLst/>
                <a:latin typeface="Times New Roman" pitchFamily="18" charset="0"/>
                <a:cs typeface="Times New Roman" pitchFamily="18" charset="0"/>
              </a:rPr>
              <a:t>Succussion</a:t>
            </a:r>
            <a:endParaRPr lang="en-US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Medicinal substances soluble in alcohol or purified water i.e. class I-VI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In class I,II,III,IV &amp;VI alcohol is used as vehicle and in class V first water is used and then after certain attenuation alcohol is used as vehicle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apna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28800" y="1219200"/>
            <a:ext cx="54102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10668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sz="4400" b="1" dirty="0">
                <a:effectLst/>
                <a:latin typeface="Times New Roman" pitchFamily="18" charset="0"/>
                <a:cs typeface="Times New Roman" pitchFamily="18" charset="0"/>
              </a:rPr>
              <a:t>Procedure According to Centesimal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C:\Users\Sapn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82296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Download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7543800" cy="4648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Sapna\Pictures\images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Tm="126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mathematico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-mechanical process by virtue of which the inherited dormant dynamic curative power of drugs is aroused or increased by modifying drug strength/drug power to dynamic power through simultaneous and successive process of dilution &amp; friction in definite order according to pharmacopoeia.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1D75536-CC85-4D87-A07C-7CC3330D39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644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The doctrine of Drug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Dynamisation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was introduced in 5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edition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Organon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Medicine, published in 1833.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5E3F99C-FA29-498E-A0E2-82EB0E3E36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73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7" name="Picture 3" descr="C:\Users\Sapna\Pictures\images\cole-parmer-cole-parmer-mortar-and-pestle-set-porcelain-589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600200"/>
            <a:ext cx="3962399" cy="3733800"/>
          </a:xfrm>
          <a:prstGeom prst="rect">
            <a:avLst/>
          </a:prstGeom>
          <a:noFill/>
        </p:spPr>
      </p:pic>
      <p:pic>
        <p:nvPicPr>
          <p:cNvPr id="1029" name="Picture 5" descr="C:\Users\Sapna\Pictures\images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1524000"/>
            <a:ext cx="5181600" cy="4724400"/>
          </a:xfrm>
          <a:prstGeom prst="rect">
            <a:avLst/>
          </a:prstGeom>
          <a:noFill/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0C70FA7-3276-4323-8C14-8EDA5DA9FB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22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714488" cy="639762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sz="4400" b="1" dirty="0">
                <a:effectLst/>
                <a:latin typeface="Times New Roman" pitchFamily="18" charset="0"/>
                <a:cs typeface="Times New Roman" pitchFamily="18" charset="0"/>
              </a:rPr>
              <a:t>Objectives Of </a:t>
            </a:r>
            <a:r>
              <a:rPr lang="en-US" sz="4400" b="1" dirty="0" err="1">
                <a:effectLst/>
                <a:latin typeface="Times New Roman" pitchFamily="18" charset="0"/>
                <a:cs typeface="Times New Roman" pitchFamily="18" charset="0"/>
              </a:rPr>
              <a:t>Potentisation</a:t>
            </a:r>
            <a:br>
              <a:rPr lang="en-US" sz="4400" dirty="0">
                <a:latin typeface="Times New Roman" pitchFamily="18" charset="0"/>
                <a:cs typeface="Times New Roman" pitchFamily="18" charset="0"/>
              </a:rPr>
            </a:b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077200" cy="5715000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5100" dirty="0"/>
              <a:t>  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To avoid unnecessary medicinal aggravations.</a:t>
            </a:r>
          </a:p>
          <a:p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Quantitative reduction but qualitative increment of medicine.</a:t>
            </a:r>
          </a:p>
          <a:p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 To arouse latent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pathogenetic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power of drugs, as discovered      through drug proving.</a:t>
            </a:r>
          </a:p>
          <a:p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Sphere of action of drugs are broadened than in crude state.</a:t>
            </a:r>
          </a:p>
          <a:p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It not only preserves the therapeutic potentiality but also  increases the pharmacological and therapeutic activity.</a:t>
            </a:r>
          </a:p>
          <a:p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To meet the dynamic Vital force and to cure dynamic diseases and to remove abnormal susceptibilities, constitutional defects,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miasms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by the deep action of the drug.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535B6DC-BBA5-4E97-9B64-4A010CEF03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180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/>
                <a:latin typeface="Times New Roman" pitchFamily="18" charset="0"/>
                <a:cs typeface="Times New Roman" pitchFamily="18" charset="0"/>
              </a:rPr>
              <a:t>Phenomenon of </a:t>
            </a:r>
            <a:r>
              <a:rPr lang="en-US" sz="4000" b="1" dirty="0" err="1">
                <a:effectLst/>
                <a:latin typeface="Times New Roman" pitchFamily="18" charset="0"/>
                <a:cs typeface="Times New Roman" pitchFamily="18" charset="0"/>
              </a:rPr>
              <a:t>Potentisation</a:t>
            </a:r>
            <a:endParaRPr lang="en-US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It includes 2 phenomenon:</a:t>
            </a:r>
          </a:p>
          <a:p>
            <a:pPr marL="514350" indent="-51435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Dilution </a:t>
            </a:r>
          </a:p>
          <a:p>
            <a:pPr marL="514350" indent="-51435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Friction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0BB3734-53E1-4FB2-9D74-00A9C14FE2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40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/>
                <a:latin typeface="Times New Roman" pitchFamily="18" charset="0"/>
                <a:cs typeface="Times New Roman" pitchFamily="18" charset="0"/>
              </a:rPr>
              <a:t>Processes of </a:t>
            </a:r>
            <a:r>
              <a:rPr lang="en-US" sz="4000" b="1" dirty="0" err="1">
                <a:effectLst/>
                <a:latin typeface="Times New Roman" pitchFamily="18" charset="0"/>
                <a:cs typeface="Times New Roman" pitchFamily="18" charset="0"/>
              </a:rPr>
              <a:t>Potentisation</a:t>
            </a:r>
            <a:endParaRPr lang="en-US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Drugs are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potentised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principally by 2 processes: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Trituration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In case of insoluble substances</a:t>
            </a:r>
          </a:p>
          <a:p>
            <a:pPr marL="514350" indent="-51435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Succussion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In case of soluble substances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7E16BE3-2524-4502-AFE6-7FFACF6DB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1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/>
                <a:latin typeface="Times New Roman" pitchFamily="18" charset="0"/>
                <a:cs typeface="Times New Roman" pitchFamily="18" charset="0"/>
              </a:rPr>
              <a:t>Scales of </a:t>
            </a:r>
            <a:r>
              <a:rPr lang="en-US" sz="4000" b="1" dirty="0" err="1">
                <a:effectLst/>
                <a:latin typeface="Times New Roman" pitchFamily="18" charset="0"/>
                <a:cs typeface="Times New Roman" pitchFamily="18" charset="0"/>
              </a:rPr>
              <a:t>Potentisation</a:t>
            </a:r>
            <a:endParaRPr lang="en-US" sz="4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Trituration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Centisimal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Scale</a:t>
            </a:r>
          </a:p>
          <a:p>
            <a:pPr marL="514350" indent="-51435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(ii)  Decimal Scale</a:t>
            </a:r>
          </a:p>
          <a:p>
            <a:pPr marL="514350" indent="-51435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 startAt="2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Succusion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Centisimal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Scale</a:t>
            </a:r>
          </a:p>
          <a:p>
            <a:pPr marL="514350" indent="-51435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(ii)   Decimal Scale</a:t>
            </a:r>
          </a:p>
          <a:p>
            <a:pPr marL="514350" indent="-51435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(iii)   50-Millesimal Scale</a:t>
            </a:r>
          </a:p>
          <a:p>
            <a:pPr marL="514350" indent="-514350">
              <a:buAutoNum type="arabicPeriod" startAt="2"/>
            </a:pPr>
            <a:endParaRPr lang="en-US" dirty="0"/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78302B7-0D9E-43B1-9672-80D6987F01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18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</TotalTime>
  <Words>555</Words>
  <Application>Microsoft Office PowerPoint</Application>
  <PresentationFormat>On-screen Show (4:3)</PresentationFormat>
  <Paragraphs>94</Paragraphs>
  <Slides>19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Gill Sans MT</vt:lpstr>
      <vt:lpstr>Times New Roman</vt:lpstr>
      <vt:lpstr>Verdana</vt:lpstr>
      <vt:lpstr>Wingdings 2</vt:lpstr>
      <vt:lpstr>Solstice</vt:lpstr>
      <vt:lpstr>POTENTISATION</vt:lpstr>
      <vt:lpstr>PowerPoint Presentation</vt:lpstr>
      <vt:lpstr>Definition</vt:lpstr>
      <vt:lpstr>PowerPoint Presentation</vt:lpstr>
      <vt:lpstr>PowerPoint Presentation</vt:lpstr>
      <vt:lpstr> Objectives Of Potentisation </vt:lpstr>
      <vt:lpstr>Phenomenon of Potentisation</vt:lpstr>
      <vt:lpstr>Processes of Potentisation</vt:lpstr>
      <vt:lpstr>Scales of Potentisation</vt:lpstr>
      <vt:lpstr>Trituration</vt:lpstr>
      <vt:lpstr>Substances taken for Trituration</vt:lpstr>
      <vt:lpstr> Procedure According to Centesimal</vt:lpstr>
      <vt:lpstr>PowerPoint Presentation</vt:lpstr>
      <vt:lpstr>Conversion of Trituration into liquid potency</vt:lpstr>
      <vt:lpstr>Succussion</vt:lpstr>
      <vt:lpstr>Substances taken for Succussion</vt:lpstr>
      <vt:lpstr>PowerPoint Presentation</vt:lpstr>
      <vt:lpstr> Procedure According to Centesimal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Potentisation</dc:title>
  <dc:creator>Sapna</dc:creator>
  <cp:lastModifiedBy>india</cp:lastModifiedBy>
  <cp:revision>21</cp:revision>
  <dcterms:created xsi:type="dcterms:W3CDTF">2006-08-16T00:00:00Z</dcterms:created>
  <dcterms:modified xsi:type="dcterms:W3CDTF">2020-04-06T19:37:32Z</dcterms:modified>
</cp:coreProperties>
</file>